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906000" type="A4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498" y="-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A8312-D6DC-455E-A93E-8CFE925324AC}" type="datetimeFigureOut">
              <a:rPr lang="ko-KR" altLang="en-US" smtClean="0"/>
              <a:pPr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BD82-F665-4F4B-AE73-2FBEFB4B2CF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357166" y="309530"/>
            <a:ext cx="6143668" cy="9215502"/>
          </a:xfrm>
          <a:prstGeom prst="roundRect">
            <a:avLst>
              <a:gd name="adj" fmla="val 6961"/>
            </a:avLst>
          </a:prstGeom>
          <a:solidFill>
            <a:schemeClr val="bg1"/>
          </a:solidFill>
          <a:ln w="666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46" y="1095348"/>
            <a:ext cx="4786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전공의 수련교육</a:t>
            </a:r>
            <a:endParaRPr lang="en-US" altLang="ko-KR" sz="4000" b="1" dirty="0" smtClean="0">
              <a:solidFill>
                <a:schemeClr val="tx2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미션 </a:t>
            </a:r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· </a:t>
            </a:r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endParaRPr lang="ko-KR" altLang="en-US" sz="4000" b="1" dirty="0">
              <a:solidFill>
                <a:schemeClr val="tx2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1612" y="555302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2">
                    <a:lumMod val="75000"/>
                  </a:schemeClr>
                </a:solidFill>
              </a:rPr>
              <a:t>Vision</a:t>
            </a:r>
            <a:endParaRPr lang="ko-KR" alt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00042" y="6167446"/>
            <a:ext cx="1357322" cy="2714644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창의적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사고를 바탕으로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지역사회에 필요한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의료 인재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양성</a:t>
            </a:r>
            <a:endParaRPr lang="ko-KR" altLang="en-US" sz="1600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2918" y="3238488"/>
            <a:ext cx="5643602" cy="1948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2">
                    <a:lumMod val="75000"/>
                  </a:schemeClr>
                </a:solidFill>
              </a:rPr>
              <a:t>창의적 사고를 바탕으로</a:t>
            </a:r>
            <a:endParaRPr lang="en-US" altLang="ko-K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2">
                    <a:lumMod val="75000"/>
                  </a:schemeClr>
                </a:solidFill>
              </a:rPr>
              <a:t>전문성과 휴머니즘을 겸비한</a:t>
            </a:r>
            <a:endParaRPr lang="en-US" altLang="ko-K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2">
                    <a:lumMod val="75000"/>
                  </a:schemeClr>
                </a:solidFill>
              </a:rPr>
              <a:t>지역 의료 인재 양성</a:t>
            </a:r>
            <a:endParaRPr lang="ko-KR" alt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5" name="_x41229400" descr="DRW000037c828b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44" y="8953528"/>
            <a:ext cx="1682281" cy="428628"/>
          </a:xfrm>
          <a:prstGeom prst="rect">
            <a:avLst/>
          </a:prstGeom>
          <a:noFill/>
        </p:spPr>
      </p:pic>
      <p:pic>
        <p:nvPicPr>
          <p:cNvPr id="32" name="Picture 3" descr="C:\Users\서무\Desktop\서무\고기호\CI로고\하트로고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306" y="2738422"/>
            <a:ext cx="428628" cy="42005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71612" y="273842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2">
                    <a:lumMod val="75000"/>
                  </a:schemeClr>
                </a:solidFill>
              </a:rPr>
              <a:t>Mission</a:t>
            </a:r>
            <a:endParaRPr lang="ko-KR" alt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8" name="Picture 3" descr="C:\Users\서무\Desktop\서무\고기호\CI로고\하트로고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44" y="5524504"/>
            <a:ext cx="428628" cy="420055"/>
          </a:xfrm>
          <a:prstGeom prst="rect">
            <a:avLst/>
          </a:prstGeom>
          <a:noFill/>
        </p:spPr>
      </p:pic>
      <p:sp>
        <p:nvSpPr>
          <p:cNvPr id="36" name="모서리가 둥근 직사각형 35"/>
          <p:cNvSpPr/>
          <p:nvPr/>
        </p:nvSpPr>
        <p:spPr>
          <a:xfrm>
            <a:off x="2000240" y="6167446"/>
            <a:ext cx="1357322" cy="2714644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2">
                    <a:lumMod val="75000"/>
                  </a:schemeClr>
                </a:solidFill>
                <a:latin typeface="+mj-ea"/>
              </a:rPr>
              <a:t>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전문화된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임상진료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및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의료술기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확립을</a:t>
            </a:r>
            <a:endParaRPr lang="en-US" altLang="ko-KR" sz="1600" b="1" dirty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통한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의료 인재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양성</a:t>
            </a:r>
            <a:endParaRPr lang="ko-KR" altLang="en-US" sz="1600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3500438" y="6167446"/>
            <a:ext cx="1357322" cy="2714644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지역사회의 건강증진에 기여 하는 </a:t>
            </a:r>
            <a:endParaRPr lang="en-US" altLang="ko-KR" sz="1600" b="1" dirty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의료 </a:t>
            </a:r>
            <a:r>
              <a:rPr lang="ko-KR" altLang="en-US" sz="1600" b="1" dirty="0">
                <a:solidFill>
                  <a:schemeClr val="tx2">
                    <a:lumMod val="75000"/>
                  </a:schemeClr>
                </a:solidFill>
                <a:latin typeface="+mj-ea"/>
              </a:rPr>
              <a:t>인재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양성</a:t>
            </a:r>
            <a:endParaRPr lang="ko-KR" altLang="en-US" sz="1600" b="1" dirty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endParaRPr lang="ko-KR" altLang="en-US" sz="1600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5000636" y="6167446"/>
            <a:ext cx="1357322" cy="2714644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2">
                    <a:lumMod val="75000"/>
                  </a:schemeClr>
                </a:solidFill>
                <a:latin typeface="+mj-ea"/>
              </a:rPr>
              <a:t>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생명존중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정신으로 </a:t>
            </a:r>
            <a:endParaRPr lang="en-US" altLang="ko-KR" sz="1600" b="1" dirty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인류의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건강하고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행복한 </a:t>
            </a:r>
            <a:r>
              <a:rPr lang="ko-KR" altLang="en-US" sz="1600" b="1" dirty="0">
                <a:solidFill>
                  <a:schemeClr val="tx2">
                    <a:lumMod val="75000"/>
                  </a:schemeClr>
                </a:solidFill>
                <a:latin typeface="+mj-ea"/>
              </a:rPr>
              <a:t>삶에 </a:t>
            </a:r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기여 하는 </a:t>
            </a:r>
            <a:endParaRPr lang="en-US" altLang="ko-KR" sz="1600" b="1" dirty="0" smtClean="0">
              <a:solidFill>
                <a:schemeClr val="tx2">
                  <a:lumMod val="75000"/>
                </a:schemeClr>
              </a:solidFill>
              <a:latin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의료 </a:t>
            </a:r>
            <a:r>
              <a:rPr lang="ko-KR" altLang="en-US" sz="1600" b="1" dirty="0">
                <a:solidFill>
                  <a:schemeClr val="tx2">
                    <a:lumMod val="75000"/>
                  </a:schemeClr>
                </a:solidFill>
                <a:latin typeface="+mj-ea"/>
              </a:rPr>
              <a:t>인재 양성</a:t>
            </a:r>
            <a:endParaRPr lang="ko-KR" altLang="en-US" sz="1600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500042" y="6167446"/>
            <a:ext cx="1357322" cy="500066"/>
          </a:xfrm>
          <a:prstGeom prst="roundRect">
            <a:avLst>
              <a:gd name="adj" fmla="val 6961"/>
            </a:avLst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bg1"/>
                </a:solidFill>
                <a:latin typeface="+mj-ea"/>
                <a:ea typeface="+mj-ea"/>
              </a:rPr>
              <a:t>창의적사고</a:t>
            </a:r>
            <a:endParaRPr lang="ko-KR" altLang="en-US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2000240" y="6167446"/>
            <a:ext cx="1357322" cy="500066"/>
          </a:xfrm>
          <a:prstGeom prst="roundRect">
            <a:avLst>
              <a:gd name="adj" fmla="val 6961"/>
            </a:avLst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전문성</a:t>
            </a:r>
            <a:endParaRPr lang="ko-KR" altLang="en-US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3500438" y="6167446"/>
            <a:ext cx="1357322" cy="500066"/>
          </a:xfrm>
          <a:prstGeom prst="roundRect">
            <a:avLst>
              <a:gd name="adj" fmla="val 6961"/>
            </a:avLst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solidFill>
                  <a:schemeClr val="bg1"/>
                </a:solidFill>
                <a:latin typeface="+mj-ea"/>
                <a:ea typeface="+mj-ea"/>
              </a:rPr>
              <a:t>지역사회 </a:t>
            </a:r>
            <a:endParaRPr lang="en-US" altLang="ko-KR" sz="1600" b="1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600" b="1" dirty="0" smtClean="0">
                <a:solidFill>
                  <a:schemeClr val="bg1"/>
                </a:solidFill>
                <a:latin typeface="+mj-ea"/>
                <a:ea typeface="+mj-ea"/>
              </a:rPr>
              <a:t>기여</a:t>
            </a:r>
            <a:endParaRPr lang="ko-KR" altLang="en-US" sz="1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5000636" y="6167446"/>
            <a:ext cx="1357322" cy="500066"/>
          </a:xfrm>
          <a:prstGeom prst="roundRect">
            <a:avLst>
              <a:gd name="adj" fmla="val 6961"/>
            </a:avLst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  <a:latin typeface="+mj-ea"/>
                <a:ea typeface="+mj-ea"/>
              </a:rPr>
              <a:t>휴머니</a:t>
            </a:r>
            <a:r>
              <a:rPr lang="ko-KR" altLang="en-US" b="1" dirty="0">
                <a:solidFill>
                  <a:schemeClr val="bg1"/>
                </a:solidFill>
                <a:latin typeface="+mj-ea"/>
                <a:ea typeface="+mj-ea"/>
              </a:rPr>
              <a:t>즘</a:t>
            </a:r>
            <a:endParaRPr lang="ko-KR" altLang="en-US" sz="14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357166" y="309530"/>
            <a:ext cx="6143668" cy="9215502"/>
          </a:xfrm>
          <a:prstGeom prst="roundRect">
            <a:avLst>
              <a:gd name="adj" fmla="val 6961"/>
            </a:avLst>
          </a:prstGeom>
          <a:solidFill>
            <a:schemeClr val="bg1"/>
          </a:solidFill>
          <a:ln w="666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46" y="1095348"/>
            <a:ext cx="4786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전공의 수련교육</a:t>
            </a:r>
            <a:endParaRPr lang="en-US" altLang="ko-KR" sz="4000" b="1" dirty="0" smtClean="0">
              <a:solidFill>
                <a:schemeClr val="tx2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미션 </a:t>
            </a:r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· </a:t>
            </a:r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endParaRPr lang="ko-KR" altLang="en-US" sz="4000" b="1" dirty="0">
              <a:solidFill>
                <a:schemeClr val="tx2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1612" y="555302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2">
                    <a:lumMod val="75000"/>
                  </a:schemeClr>
                </a:solidFill>
              </a:rPr>
              <a:t>Vision</a:t>
            </a:r>
            <a:endParaRPr lang="ko-KR" alt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71480" y="6167446"/>
            <a:ext cx="2786082" cy="1214446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창의적 사고를 바탕으로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지역사회에 필요한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의료인재 양성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500438" y="6167446"/>
            <a:ext cx="2786082" cy="1214446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   전문화된 임상진료 및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　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</a:rPr>
              <a:t>　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의료술기 확립을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just"/>
            <a:r>
              <a:rPr lang="en-US" altLang="ko-KR" sz="14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     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통한 의료인재 양성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571480" y="7524768"/>
            <a:ext cx="2786082" cy="1214446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지역사회에 기여하는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 의료 인재 양성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500438" y="7524768"/>
            <a:ext cx="2786082" cy="1214446"/>
          </a:xfrm>
          <a:prstGeom prst="roundRect">
            <a:avLst>
              <a:gd name="adj" fmla="val 6961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       생명존중 정신으로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인류의 건강하고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   행복한 삶에 기여하는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        의료 인재 양성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9" name="타원 18"/>
          <p:cNvSpPr/>
          <p:nvPr/>
        </p:nvSpPr>
        <p:spPr>
          <a:xfrm>
            <a:off x="2285992" y="6310322"/>
            <a:ext cx="2286016" cy="228601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3357562" y="6096008"/>
            <a:ext cx="142876" cy="3143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428604" y="7381892"/>
            <a:ext cx="6000792" cy="133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2357430" y="6738950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</a:rPr>
              <a:t>창의적</a:t>
            </a:r>
            <a:endParaRPr lang="en-US" altLang="ko-KR" sz="14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400" b="1" dirty="0" smtClean="0">
                <a:solidFill>
                  <a:schemeClr val="bg1"/>
                </a:solidFill>
              </a:rPr>
              <a:t>사고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71876" y="6810388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chemeClr val="bg1"/>
                </a:solidFill>
              </a:rPr>
              <a:t>전문성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00438" y="7717057"/>
            <a:ext cx="1000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chemeClr val="bg1"/>
                </a:solidFill>
              </a:rPr>
              <a:t>휴머니즘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28868" y="7739082"/>
            <a:ext cx="1000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</a:rPr>
              <a:t>지역사회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2918" y="3238488"/>
            <a:ext cx="5643602" cy="1948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2">
                    <a:lumMod val="75000"/>
                  </a:schemeClr>
                </a:solidFill>
              </a:rPr>
              <a:t>창의적 사고를 바탕으로</a:t>
            </a:r>
            <a:endParaRPr lang="en-US" altLang="ko-K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2">
                    <a:lumMod val="75000"/>
                  </a:schemeClr>
                </a:solidFill>
              </a:rPr>
              <a:t>전문성과 휴머니즘을 겸비한</a:t>
            </a:r>
            <a:endParaRPr lang="en-US" altLang="ko-K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chemeClr val="tx2">
                    <a:lumMod val="75000"/>
                  </a:schemeClr>
                </a:solidFill>
              </a:rPr>
              <a:t>지역 의료 인재 양성</a:t>
            </a:r>
            <a:endParaRPr lang="ko-KR" alt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5" name="_x41229400" descr="DRW000037c828b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44" y="8953528"/>
            <a:ext cx="1682281" cy="428628"/>
          </a:xfrm>
          <a:prstGeom prst="rect">
            <a:avLst/>
          </a:prstGeom>
          <a:noFill/>
        </p:spPr>
      </p:pic>
      <p:pic>
        <p:nvPicPr>
          <p:cNvPr id="32" name="Picture 3" descr="C:\Users\서무\Desktop\서무\고기호\CI로고\하트로고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306" y="2738422"/>
            <a:ext cx="428628" cy="42005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71612" y="273842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2">
                    <a:lumMod val="75000"/>
                  </a:schemeClr>
                </a:solidFill>
              </a:rPr>
              <a:t>Mission</a:t>
            </a:r>
            <a:endParaRPr lang="ko-KR" alt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8" name="Picture 3" descr="C:\Users\서무\Desktop\서무\고기호\CI로고\하트로고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44" y="5524504"/>
            <a:ext cx="428628" cy="4200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113</Words>
  <Application>Microsoft Office PowerPoint</Application>
  <PresentationFormat>A4 용지(210x297mm)</PresentationFormat>
  <Paragraphs>63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서무</dc:creator>
  <cp:lastModifiedBy>서무</cp:lastModifiedBy>
  <cp:revision>26</cp:revision>
  <dcterms:created xsi:type="dcterms:W3CDTF">2019-05-21T03:14:20Z</dcterms:created>
  <dcterms:modified xsi:type="dcterms:W3CDTF">2019-05-21T08:06:41Z</dcterms:modified>
</cp:coreProperties>
</file>